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8" r:id="rId2"/>
    <p:sldId id="256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6A451-C536-354F-B5D0-85B9D71A82D0}" type="datetimeFigureOut">
              <a:rPr lang="en-US" smtClean="0"/>
              <a:t>25/07/18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376AE-BB14-D644-9ABD-7EFB0C2AA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84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376AE-BB14-D644-9ABD-7EFB0C2AA9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06A5-1DA4-9841-A0E6-6011A59F234D}" type="datetimeFigureOut">
              <a:rPr lang="en-US" smtClean="0"/>
              <a:t>24/07/18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25B5-649C-CD4B-9DDE-E5B04733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1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06A5-1DA4-9841-A0E6-6011A59F234D}" type="datetimeFigureOut">
              <a:rPr lang="en-US" smtClean="0"/>
              <a:t>24/07/18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25B5-649C-CD4B-9DDE-E5B04733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9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06A5-1DA4-9841-A0E6-6011A59F234D}" type="datetimeFigureOut">
              <a:rPr lang="en-US" smtClean="0"/>
              <a:t>24/07/18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25B5-649C-CD4B-9DDE-E5B04733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4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06A5-1DA4-9841-A0E6-6011A59F234D}" type="datetimeFigureOut">
              <a:rPr lang="en-US" smtClean="0"/>
              <a:t>24/07/18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25B5-649C-CD4B-9DDE-E5B04733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1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06A5-1DA4-9841-A0E6-6011A59F234D}" type="datetimeFigureOut">
              <a:rPr lang="en-US" smtClean="0"/>
              <a:t>24/07/18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25B5-649C-CD4B-9DDE-E5B04733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06A5-1DA4-9841-A0E6-6011A59F234D}" type="datetimeFigureOut">
              <a:rPr lang="en-US" smtClean="0"/>
              <a:t>24/07/18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25B5-649C-CD4B-9DDE-E5B04733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42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06A5-1DA4-9841-A0E6-6011A59F234D}" type="datetimeFigureOut">
              <a:rPr lang="en-US" smtClean="0"/>
              <a:t>24/07/18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25B5-649C-CD4B-9DDE-E5B04733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9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06A5-1DA4-9841-A0E6-6011A59F234D}" type="datetimeFigureOut">
              <a:rPr lang="en-US" smtClean="0"/>
              <a:t>24/07/18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25B5-649C-CD4B-9DDE-E5B04733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84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06A5-1DA4-9841-A0E6-6011A59F234D}" type="datetimeFigureOut">
              <a:rPr lang="en-US" smtClean="0"/>
              <a:t>24/07/18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25B5-649C-CD4B-9DDE-E5B04733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13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06A5-1DA4-9841-A0E6-6011A59F234D}" type="datetimeFigureOut">
              <a:rPr lang="en-US" smtClean="0"/>
              <a:t>24/07/18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25B5-649C-CD4B-9DDE-E5B04733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11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06A5-1DA4-9841-A0E6-6011A59F234D}" type="datetimeFigureOut">
              <a:rPr lang="en-US" smtClean="0"/>
              <a:t>24/07/18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25B5-649C-CD4B-9DDE-E5B04733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23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906A5-1DA4-9841-A0E6-6011A59F234D}" type="datetimeFigureOut">
              <a:rPr lang="en-US" smtClean="0"/>
              <a:t>24/07/18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B25B5-649C-CD4B-9DDE-E5B04733A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4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853" y="2081036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Conflict of interest disclosure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388233" y="4189855"/>
            <a:ext cx="4258951" cy="1130998"/>
          </a:xfrm>
        </p:spPr>
        <p:txBody>
          <a:bodyPr>
            <a:noAutofit/>
          </a:bodyPr>
          <a:lstStyle/>
          <a:p>
            <a:pPr algn="ctr"/>
            <a:r>
              <a:rPr lang="en-US" sz="3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conflict of interest to declare</a:t>
            </a:r>
            <a:endParaRPr lang="en-US" sz="3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259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805" y="0"/>
            <a:ext cx="759354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8448" y="808279"/>
            <a:ext cx="346379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merican Typewriter"/>
                <a:cs typeface="American Typewriter"/>
              </a:rPr>
              <a:t>The Philippines:</a:t>
            </a:r>
            <a:endParaRPr lang="en-US" sz="3200" dirty="0">
              <a:latin typeface="American Typewriter"/>
              <a:cs typeface="American Typewrit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62643" y="6390186"/>
            <a:ext cx="2127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Artist: Luigi </a:t>
            </a:r>
            <a:r>
              <a:rPr lang="en-US" dirty="0" err="1" smtClean="0"/>
              <a:t>Almuena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4943" y="1393055"/>
            <a:ext cx="3463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merican Typewriter"/>
                <a:cs typeface="American Typewriter"/>
              </a:rPr>
              <a:t>War on drugs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merican Typewriter"/>
              <a:cs typeface="American Typewriter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1438" y="1823354"/>
            <a:ext cx="3463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merican Typewriter"/>
                <a:cs typeface="American Typewriter"/>
              </a:rPr>
              <a:t>War on the poor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merican Typewriter"/>
              <a:cs typeface="American Typewriter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1438" y="2247604"/>
            <a:ext cx="4634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merican Typewriter"/>
                <a:cs typeface="American Typewriter"/>
              </a:rPr>
              <a:t>War against democracy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merican Typewriter"/>
              <a:cs typeface="American Typewriter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1438" y="2704844"/>
            <a:ext cx="4634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merican Typewriter"/>
                <a:cs typeface="American Typewriter"/>
              </a:rPr>
              <a:t>War on human rights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merican Typewriter"/>
              <a:cs typeface="American Typewriter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7931" y="3149531"/>
            <a:ext cx="4634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merican Typewriter"/>
                <a:cs typeface="American Typewriter"/>
              </a:rPr>
              <a:t>War on health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188205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4023" y="0"/>
            <a:ext cx="759354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WHAT’S HAPPENING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1" y="1253795"/>
            <a:ext cx="4540558" cy="542687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20,606 killed: 4,251 from “legitimate” police operations, &amp; 16,355 “deaths under investigation.”</a:t>
            </a:r>
          </a:p>
          <a:p>
            <a:r>
              <a:rPr lang="en-US" dirty="0" smtClean="0"/>
              <a:t>98,799 anti-drug operations &amp; 142,069 individuals arrested</a:t>
            </a:r>
          </a:p>
          <a:p>
            <a:r>
              <a:rPr lang="en-US" dirty="0" smtClean="0"/>
              <a:t>1.3 million “drug users or drug pushers” who surrendered</a:t>
            </a:r>
          </a:p>
          <a:p>
            <a:r>
              <a:rPr lang="en-US" dirty="0" smtClean="0"/>
              <a:t>Political attacks: Sen. De Lima in jail; Chief Justice unconstitutionally ousted; Vice-President vilified; spate of killings targeting local officials &amp; priests; independent media attacked.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59590" y="6311341"/>
            <a:ext cx="4420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*With contributions from Kristine Mendoza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46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HEALTH</a:t>
            </a:r>
            <a:endParaRPr lang="en-US" dirty="0"/>
          </a:p>
        </p:txBody>
      </p:sp>
      <p:pic>
        <p:nvPicPr>
          <p:cNvPr id="8" name="Content Placeholder 7" descr="Screen Shot 2018-07-25 at 8.35.11 AM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072" t="9473" r="10"/>
          <a:stretch/>
        </p:blipFill>
        <p:spPr>
          <a:xfrm>
            <a:off x="0" y="1417638"/>
            <a:ext cx="9144000" cy="5440362"/>
          </a:xfrm>
          <a:solidFill>
            <a:schemeClr val="accent1"/>
          </a:solidFill>
          <a:effectLst/>
        </p:spPr>
      </p:pic>
      <p:sp>
        <p:nvSpPr>
          <p:cNvPr id="10" name="TextBox 9"/>
          <p:cNvSpPr txBox="1"/>
          <p:nvPr/>
        </p:nvSpPr>
        <p:spPr>
          <a:xfrm>
            <a:off x="457200" y="1401142"/>
            <a:ext cx="554670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The most explosive HIV epidemic: 54,332 total HIV cases since 1984; 79% of these cases were  reported from 2013 to 2018.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Almost 80% of new cases among MSM, while 4% among PWID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National </a:t>
            </a:r>
            <a:r>
              <a:rPr lang="en-US" sz="2400" dirty="0" err="1" smtClean="0">
                <a:solidFill>
                  <a:srgbClr val="000000"/>
                </a:solidFill>
              </a:rPr>
              <a:t>govt</a:t>
            </a:r>
            <a:r>
              <a:rPr lang="en-US" sz="2400" dirty="0" smtClean="0">
                <a:solidFill>
                  <a:srgbClr val="000000"/>
                </a:solidFill>
              </a:rPr>
              <a:t> challenging health-based responses to drugs, including harm reduction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Public funding going to war on drugs is immense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Climate of suspicion </a:t>
            </a:r>
            <a:r>
              <a:rPr lang="en-US" sz="2400" dirty="0" err="1" smtClean="0">
                <a:solidFill>
                  <a:srgbClr val="000000"/>
                </a:solidFill>
              </a:rPr>
              <a:t>vs</a:t>
            </a:r>
            <a:r>
              <a:rPr lang="en-US" sz="2400" dirty="0" smtClean="0">
                <a:solidFill>
                  <a:srgbClr val="000000"/>
                </a:solidFill>
              </a:rPr>
              <a:t> civil society and communities</a:t>
            </a:r>
          </a:p>
        </p:txBody>
      </p:sp>
    </p:spTree>
    <p:extLst>
      <p:ext uri="{BB962C8B-B14F-4D97-AF65-F5344CB8AC3E}">
        <p14:creationId xmlns:p14="http://schemas.microsoft.com/office/powerpoint/2010/main" val="3202076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IT’S HAPPENING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Philippines as a weak democracy</a:t>
            </a:r>
          </a:p>
          <a:p>
            <a:r>
              <a:rPr lang="en-US" dirty="0" smtClean="0"/>
              <a:t>War on drugs as Duterte’s formula to consolidate power &amp; survive</a:t>
            </a:r>
          </a:p>
          <a:p>
            <a:r>
              <a:rPr lang="en-US" dirty="0" smtClean="0"/>
              <a:t>War on drugs as a platform for impunity, in parallel to other social control campaigns (anti-loitering, anti-smoking) &amp; effort to amend the constitution </a:t>
            </a:r>
            <a:endParaRPr lang="en-US" dirty="0"/>
          </a:p>
        </p:txBody>
      </p:sp>
      <p:pic>
        <p:nvPicPr>
          <p:cNvPr id="10" name="Content Placeholder 9" descr="IMG_8365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81" b="184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06906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Resisting Duterte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25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Ongoing human rights initiatives to document human rights violations, especially killings, and to support ICC case</a:t>
            </a:r>
          </a:p>
          <a:p>
            <a:r>
              <a:rPr lang="en-US" dirty="0" smtClean="0"/>
              <a:t>Ongoing community-led efforts: delivery of ARVs for PLHIVs in detention; harm reduction services for PWIDs</a:t>
            </a:r>
          </a:p>
          <a:p>
            <a:r>
              <a:rPr lang="en-US" dirty="0" smtClean="0"/>
              <a:t>Harm reduction advocacy: an NGO organising trainings on harm reduction for various stakeholders; a PWID community group delivering services; a group of young lawyers </a:t>
            </a:r>
            <a:r>
              <a:rPr lang="en-US" dirty="0" err="1" smtClean="0"/>
              <a:t>sensitising</a:t>
            </a:r>
            <a:r>
              <a:rPr lang="en-US" dirty="0" smtClean="0"/>
              <a:t> legal community for drug policy reforms and to deliver legal aid for people who use drugs; efforts to reach out to urban poor communities disproportionately affected by the war on drugs.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686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</TotalTime>
  <Words>338</Words>
  <Application>Microsoft Macintosh PowerPoint</Application>
  <PresentationFormat>On-screen Show (4:3)</PresentationFormat>
  <Paragraphs>30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Conflict of interest disclosure</vt:lpstr>
      <vt:lpstr>PowerPoint Presentation</vt:lpstr>
      <vt:lpstr>WHAT’S HAPPENING</vt:lpstr>
      <vt:lpstr>IMPACT ON HEALTH</vt:lpstr>
      <vt:lpstr>WHY IT’S HAPPENING</vt:lpstr>
      <vt:lpstr>Resisting Duterte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JVBagas</dc:creator>
  <cp:lastModifiedBy>JVBagas</cp:lastModifiedBy>
  <cp:revision>15</cp:revision>
  <dcterms:created xsi:type="dcterms:W3CDTF">2018-07-24T08:28:43Z</dcterms:created>
  <dcterms:modified xsi:type="dcterms:W3CDTF">2018-07-25T08:28:11Z</dcterms:modified>
</cp:coreProperties>
</file>